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98" r:id="rId2"/>
    <p:sldId id="399" r:id="rId3"/>
    <p:sldId id="400" r:id="rId4"/>
    <p:sldId id="401" r:id="rId5"/>
    <p:sldId id="402" r:id="rId6"/>
    <p:sldId id="406" r:id="rId7"/>
    <p:sldId id="403" r:id="rId8"/>
    <p:sldId id="405" r:id="rId9"/>
    <p:sldId id="407" r:id="rId10"/>
    <p:sldId id="408" r:id="rId11"/>
    <p:sldId id="409" r:id="rId12"/>
    <p:sldId id="410" r:id="rId13"/>
    <p:sldId id="413" r:id="rId14"/>
    <p:sldId id="412" r:id="rId15"/>
    <p:sldId id="416" r:id="rId16"/>
    <p:sldId id="417" r:id="rId17"/>
    <p:sldId id="418" r:id="rId18"/>
    <p:sldId id="420" r:id="rId19"/>
    <p:sldId id="419" r:id="rId20"/>
    <p:sldId id="421" r:id="rId21"/>
    <p:sldId id="425" r:id="rId22"/>
    <p:sldId id="422" r:id="rId23"/>
    <p:sldId id="423" r:id="rId24"/>
    <p:sldId id="426" r:id="rId25"/>
    <p:sldId id="427" r:id="rId26"/>
    <p:sldId id="414" r:id="rId27"/>
    <p:sldId id="415" r:id="rId28"/>
    <p:sldId id="42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8"/>
            <p14:sldId id="399"/>
          </p14:sldIdLst>
        </p14:section>
        <p14:section name="Untitled Section" id="{F01E188F-CABF-4952-B01F-3F033B36F996}">
          <p14:sldIdLst>
            <p14:sldId id="400"/>
            <p14:sldId id="401"/>
            <p14:sldId id="402"/>
            <p14:sldId id="406"/>
            <p14:sldId id="403"/>
            <p14:sldId id="405"/>
            <p14:sldId id="407"/>
            <p14:sldId id="408"/>
            <p14:sldId id="409"/>
            <p14:sldId id="410"/>
            <p14:sldId id="413"/>
            <p14:sldId id="412"/>
            <p14:sldId id="416"/>
            <p14:sldId id="417"/>
            <p14:sldId id="418"/>
            <p14:sldId id="420"/>
            <p14:sldId id="419"/>
            <p14:sldId id="421"/>
            <p14:sldId id="425"/>
            <p14:sldId id="422"/>
            <p14:sldId id="423"/>
            <p14:sldId id="426"/>
            <p14:sldId id="427"/>
            <p14:sldId id="414"/>
            <p14:sldId id="415"/>
            <p14:sldId id="4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a Tcvilikh" initials="NT" lastIdx="1" clrIdx="0">
    <p:extLst>
      <p:ext uri="{19B8F6BF-5375-455C-9EA6-DF929625EA0E}">
        <p15:presenceInfo xmlns:p15="http://schemas.microsoft.com/office/powerpoint/2012/main" userId="Natalia Tcvilik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66667" autoAdjust="0"/>
  </p:normalViewPr>
  <p:slideViewPr>
    <p:cSldViewPr snapToGrid="0">
      <p:cViewPr varScale="1">
        <p:scale>
          <a:sx n="76" d="100"/>
          <a:sy n="76" d="100"/>
        </p:scale>
        <p:origin x="21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9T19:36:46.954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marcgravell.com/2018/07/pipe-dreams-part-1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nott/Nerdbank.Streams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truskie/Pipelines.File.Unofficia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Доклады по gc довольно суровые и требуют усиленной работы мысли.</a:t>
            </a:r>
            <a:br>
              <a:rPr lang="ru-RU" dirty="0">
                <a:effectLst/>
              </a:rPr>
            </a:br>
            <a:r>
              <a:rPr lang="ru-RU" dirty="0">
                <a:effectLst/>
              </a:rPr>
              <a:t>Поэтому сейчас будет несложный расказ </a:t>
            </a:r>
            <a:r>
              <a:rPr lang="ru-RU" dirty="0"/>
              <a:t>о прикладных задачах решаемых с помощью pipelines.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34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ru-RU" dirty="0"/>
            </a:br>
            <a:r>
              <a:rPr lang="ru-RU" dirty="0"/>
              <a:t>Давайте посмотрим, что обсуждают в лучших друзьях разработчика.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68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Есть статья Дэвида (перевод и видео), статья</a:t>
            </a:r>
            <a:r>
              <a:rPr lang="en-US" dirty="0"/>
              <a:t> </a:t>
            </a:r>
            <a:r>
              <a:rPr lang="ru-RU" dirty="0"/>
              <a:t>Марка Гравелла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/>
            </a:endParaRPr>
          </a:p>
          <a:p>
            <a:r>
              <a:rPr lang="ru-RU" dirty="0"/>
              <a:t>записи внутренних митингов и обсуждения на </a:t>
            </a:r>
            <a:r>
              <a:rPr lang="en-US" dirty="0"/>
              <a:t>SO </a:t>
            </a:r>
            <a:r>
              <a:rPr lang="ru-RU" dirty="0"/>
              <a:t>и </a:t>
            </a:r>
            <a:r>
              <a:rPr lang="en-US" dirty="0"/>
              <a:t>GH</a:t>
            </a:r>
            <a:endParaRPr lang="ru-RU" dirty="0"/>
          </a:p>
          <a:p>
            <a:endParaRPr lang="ru-RU" dirty="0"/>
          </a:p>
          <a:p>
            <a:r>
              <a:rPr lang="ru-RU" dirty="0">
                <a:effectLst/>
              </a:rPr>
              <a:t>вскольз упомяну что искать надо с неймсейсом т.к. у </a:t>
            </a:r>
            <a:r>
              <a:rPr lang="en-US" dirty="0" err="1">
                <a:effectLst/>
              </a:rPr>
              <a:t>ms</a:t>
            </a:r>
            <a:r>
              <a:rPr lang="ru-RU" dirty="0">
                <a:effectLst/>
              </a:rPr>
              <a:t> есть технология ажур пайплайн</a:t>
            </a:r>
          </a:p>
          <a:p>
            <a:r>
              <a:rPr lang="ru-RU" dirty="0"/>
              <a:t>и system.io.pipestream</a:t>
            </a:r>
            <a:r>
              <a:rPr lang="en-US" dirty="0"/>
              <a:t> </a:t>
            </a:r>
            <a:r>
              <a:rPr lang="ru-RU" dirty="0"/>
              <a:t>если вдруг попадется – это не про то про что мы сейчас говорим</a:t>
            </a:r>
          </a:p>
          <a:p>
            <a:endParaRPr lang="en-US" dirty="0"/>
          </a:p>
          <a:p>
            <a:r>
              <a:rPr lang="ru-RU" dirty="0"/>
              <a:t>Заметим, что не так что бы и много информации, хотя прошел уже целый год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24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</a:t>
            </a:r>
            <a:r>
              <a:rPr lang="en-US" dirty="0"/>
              <a:t>SO</a:t>
            </a:r>
            <a:r>
              <a:rPr lang="ru-RU" dirty="0"/>
              <a:t> обсуждают всего две проблемы – ошибки из-за недобавленного пакета и совмещение </a:t>
            </a:r>
            <a:r>
              <a:rPr lang="en-US" dirty="0"/>
              <a:t>Steam</a:t>
            </a:r>
            <a:r>
              <a:rPr lang="ru-RU" dirty="0"/>
              <a:t> и </a:t>
            </a:r>
            <a:r>
              <a:rPr lang="en-US" dirty="0"/>
              <a:t>Pipelines</a:t>
            </a:r>
            <a:r>
              <a:rPr lang="ru-RU" dirty="0"/>
              <a:t>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Давайте разберем эти вопросы на примерах от автора и некоторых </a:t>
            </a:r>
            <a:r>
              <a:rPr lang="en-US" dirty="0"/>
              <a:t>open source </a:t>
            </a:r>
            <a:r>
              <a:rPr lang="ru-RU" dirty="0"/>
              <a:t>решениях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Чтобы вам было проще представить как маленькие примеры отражают реальность продемонстрирую такое преобразование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29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Конструируемая система должна состоять из клиента, поставляющего поток, </a:t>
            </a:r>
            <a:br>
              <a:rPr lang="ru-RU" dirty="0"/>
            </a:br>
            <a:r>
              <a:rPr lang="ru-RU" dirty="0"/>
              <a:t>а на стороне сервера из продьюсера и консьюмера</a:t>
            </a:r>
          </a:p>
          <a:p>
            <a:endParaRPr lang="ru-RU" dirty="0"/>
          </a:p>
          <a:p>
            <a:r>
              <a:rPr lang="ru-RU" dirty="0"/>
              <a:t>И собственно проблема, которую мы решаем – это увеличение производительности вдвое при работе через </a:t>
            </a:r>
            <a:r>
              <a:rPr lang="en-US" dirty="0"/>
              <a:t>Pipelines</a:t>
            </a:r>
            <a:r>
              <a:rPr lang="ru-RU" dirty="0"/>
              <a:t> в сравнении со </a:t>
            </a:r>
            <a:r>
              <a:rPr lang="en-US" dirty="0"/>
              <a:t>Stream</a:t>
            </a:r>
          </a:p>
          <a:p>
            <a:endParaRPr lang="ru-RU" dirty="0"/>
          </a:p>
          <a:p>
            <a:r>
              <a:rPr lang="ru-RU" dirty="0"/>
              <a:t>Наш план: улучшить работу с памятью, а не ожидать успеха от </a:t>
            </a:r>
            <a:r>
              <a:rPr lang="en-US" dirty="0" err="1"/>
              <a:t>stringbuilder</a:t>
            </a:r>
            <a:r>
              <a:rPr lang="en-US" dirty="0"/>
              <a:t> </a:t>
            </a:r>
            <a:r>
              <a:rPr lang="ru-RU" dirty="0"/>
              <a:t>внутри </a:t>
            </a:r>
            <a:r>
              <a:rPr lang="en-US" dirty="0" err="1"/>
              <a:t>streamreader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51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замер авторов библиотеки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5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 примерам из статьи. Первый решающий задачу парсер основан на </a:t>
            </a:r>
            <a:r>
              <a:rPr lang="en-US" dirty="0" err="1"/>
              <a:t>ArrayPool</a:t>
            </a:r>
            <a:r>
              <a:rPr lang="ru-RU" dirty="0"/>
              <a:t>. </a:t>
            </a:r>
            <a:br>
              <a:rPr lang="ru-RU" dirty="0"/>
            </a:br>
            <a:r>
              <a:rPr lang="ru-RU" dirty="0"/>
              <a:t>Если в буфере не найден разделитель – значит объект не поместился, и необходимо удвоить буфер.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Удвоение – старая добрая стратегия, стремящаяся сбалансировать число обращений за новой памятью и объем неиспользуемой памяти. СтрингБилдер например использует эту стратегию.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Цикл потребителя, анализатора обращается к непрерывному куску памяти, и если не может решить задачу, </a:t>
            </a:r>
            <a:br>
              <a:rPr lang="ru-RU" dirty="0"/>
            </a:br>
            <a:r>
              <a:rPr lang="ru-RU" dirty="0"/>
              <a:t>управление передается поставщику, который даёт ещё больше данных.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Недостатки: копирование, перерасход выделенной памяти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Преимещество: простое представление памяти для потребителя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82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Второй вариант решения также основан на </a:t>
            </a:r>
            <a:r>
              <a:rPr lang="en-US" dirty="0" err="1"/>
              <a:t>ArrayPool</a:t>
            </a:r>
            <a:r>
              <a:rPr lang="ru-RU" dirty="0"/>
              <a:t>, сегменты с которым составляют список. </a:t>
            </a:r>
            <a:br>
              <a:rPr lang="ru-RU" dirty="0"/>
            </a:b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Заметим недостатки: заставляем анализатор разбирать сложное представление потока,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высокий шанс ошибиться при написании кода чтения и освобождения (пример из статьи не отработает, из моего гитхаба - решит)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Преимещество: возвращением в пул неиспользуемые буферы, занимаем памяти ровно столько сколько нужно анализатору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45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Немного отвлечемся на вопрос окружения, в котором эти решения смогут работать.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ArrayPool</a:t>
            </a:r>
            <a:r>
              <a:rPr lang="ru-RU" dirty="0"/>
              <a:t> изначально был добавлен в фреймворке </a:t>
            </a:r>
            <a:r>
              <a:rPr lang="en-US" dirty="0"/>
              <a:t>core 1.0,</a:t>
            </a:r>
            <a:r>
              <a:rPr lang="ru-RU" dirty="0"/>
              <a:t> через полтора года портирован в фреймворк в формате </a:t>
            </a:r>
            <a:r>
              <a:rPr lang="en-US" dirty="0" err="1"/>
              <a:t>nuget</a:t>
            </a:r>
            <a:r>
              <a:rPr lang="ru-RU" dirty="0"/>
              <a:t>, а теперь включен в Стандарт. </a:t>
            </a:r>
            <a:br>
              <a:rPr lang="ru-RU" dirty="0"/>
            </a:br>
            <a:r>
              <a:rPr lang="ru-RU" dirty="0"/>
              <a:t>Таким образом, этот старый базовый концепт может работать где угодно.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Минимальные требования к типичному энтерпрайзу – 4.5 фреймворк и 5 стандарт языка.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Однако следует обратить внимание на мелкий шрифт в табличке совместимости стандартов: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отсутствие поддержки большим фреймворком стадартов начиная с 2.1.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Весьма вероятно, что сам рантайм не будет развиваться и будущие </a:t>
            </a:r>
            <a:r>
              <a:rPr lang="en-US" dirty="0" err="1"/>
              <a:t>nuget</a:t>
            </a:r>
            <a:r>
              <a:rPr lang="ru-RU" dirty="0"/>
              <a:t> пакеты не будут таргетиться на него или будут иметь ограниченную функциональность.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Так, например, </a:t>
            </a:r>
            <a:r>
              <a:rPr lang="en-US" dirty="0"/>
              <a:t>Pipelines</a:t>
            </a:r>
            <a:r>
              <a:rPr lang="ru-RU" dirty="0"/>
              <a:t>, к которым мы сейчас переходим сформирован для </a:t>
            </a:r>
            <a:r>
              <a:rPr lang="en-US" dirty="0"/>
              <a:t>Framework</a:t>
            </a:r>
            <a:r>
              <a:rPr lang="ru-RU" dirty="0"/>
              <a:t> очень поверхностно,</a:t>
            </a:r>
            <a:r>
              <a:rPr lang="en-US" dirty="0"/>
              <a:t> </a:t>
            </a:r>
            <a:r>
              <a:rPr lang="ru-RU" dirty="0"/>
              <a:t>вот разве что интерфейсы объявляет и чуть-чуть методов для сокетов.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Когда Дэвид опубликовал статью, где продемонстрировал работу </a:t>
            </a:r>
            <a:r>
              <a:rPr lang="en-US" dirty="0"/>
              <a:t>Pipelines </a:t>
            </a:r>
            <a:r>
              <a:rPr lang="ru-RU" dirty="0"/>
              <a:t>через сокеты.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одним из первых вопросов в блоге был «ааа как же это запустить во фреймворке?»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Хорошо, что статью о работе с пайплайнами написал сам автор пайплайнов, и он же выложил недостающие методы расширения для сокетов.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15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Writer </a:t>
            </a:r>
            <a:r>
              <a:rPr lang="ru-RU" dirty="0"/>
              <a:t>– продьюсеру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Reader – </a:t>
            </a:r>
            <a:r>
              <a:rPr lang="ru-RU" dirty="0"/>
              <a:t>консьюмеру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4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Pipilenes</a:t>
            </a:r>
            <a:r>
              <a:rPr lang="en-US" sz="1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- </a:t>
            </a:r>
            <a:r>
              <a:rPr lang="ru-RU" dirty="0"/>
              <a:t>Абстракция над кусочками памяти, взятыми из пула.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Вот эта желтая область – представление объекта, который растянулся на несколько буферов.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Для читателя это не комплексный объкт как в нашем последнем примере а абстракция </a:t>
            </a:r>
            <a:r>
              <a:rPr lang="en-US" dirty="0" err="1"/>
              <a:t>ReadOnlySequence</a:t>
            </a:r>
            <a:r>
              <a:rPr lang="en-US" dirty="0"/>
              <a:t>&lt;byte&gt;</a:t>
            </a:r>
            <a:r>
              <a:rPr lang="ru-RU" dirty="0"/>
              <a:t> -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область от последнего байта потребленной памяти до желаемого разделителя (либо ее подмножество </a:t>
            </a:r>
            <a:r>
              <a:rPr lang="en-US" dirty="0"/>
              <a:t>– </a:t>
            </a:r>
            <a:r>
              <a:rPr lang="en-US" dirty="0" err="1"/>
              <a:t>ReadOnlySequence</a:t>
            </a:r>
            <a:r>
              <a:rPr lang="en-US" dirty="0"/>
              <a:t>&lt;byte&gt; Slice)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Длина объекта не принципиальна и никак не фигурируют в коде, лишь бы поместились в память.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Все что нужно читателю – это сказать «могу распарсить, не могу – дай больше информации»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Врайтер в своем потоке бежит вперед и пишет,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Ридер в своем потоке читает, но не больше, чем успел написать врайтер.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Конкуренции за области памяти нет.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Врайтер убегает не слишком далеко – не далее </a:t>
            </a:r>
            <a:r>
              <a:rPr lang="en-US" dirty="0" err="1"/>
              <a:t>PauseWriterThreshold</a:t>
            </a:r>
            <a:r>
              <a:rPr lang="ru-RU" dirty="0"/>
              <a:t> - чтобы не занимать слишом много памяти, пока анализатор тупит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А как только указатель последнего съеденного ридером байта достигнет </a:t>
            </a:r>
            <a:r>
              <a:rPr lang="en-US" dirty="0" err="1"/>
              <a:t>ResumeWriterThreshold</a:t>
            </a:r>
            <a:r>
              <a:rPr lang="en-US" dirty="0"/>
              <a:t> </a:t>
            </a:r>
            <a:r>
              <a:rPr lang="ru-RU" dirty="0"/>
              <a:t>– врайтер снова просыпается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Осторожнее с этим торопом, в моем гите есть пример про дедлок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'Advancing examined to the end would cause pipe to deadlock because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FlushAsync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waiting.'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Память из левой части этой бесконечной ленты, которую ридер не только увидел, но и съел – высвобождается.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Самая, самая мякушка всей концепции – что области памяти может быть использована совместно источником данных, продюсером и консьюмером, не будет никаких копирований, переноса данных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33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Бла-бла</a:t>
            </a:r>
            <a:br>
              <a:rPr lang="ru-RU" dirty="0"/>
            </a:br>
            <a:r>
              <a:rPr lang="ru-RU" dirty="0"/>
              <a:t>Можно ли прорекламировать Сашин подкаст? Я там не автор, я там постоянный гость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68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как работает </a:t>
            </a:r>
            <a:r>
              <a:rPr lang="en-US" dirty="0"/>
              <a:t>pipeline. </a:t>
            </a:r>
            <a:endParaRPr lang="ru-RU" dirty="0"/>
          </a:p>
          <a:p>
            <a:endParaRPr lang="ru-RU" dirty="0"/>
          </a:p>
          <a:p>
            <a:r>
              <a:rPr lang="ru-RU" dirty="0"/>
              <a:t>Код для </a:t>
            </a:r>
            <a:r>
              <a:rPr lang="en-US" dirty="0"/>
              <a:t>Stream</a:t>
            </a:r>
            <a:r>
              <a:rPr lang="ru-RU" dirty="0"/>
              <a:t> будет отличаться всего одной строчкой.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85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Код может работать даже в </a:t>
            </a:r>
            <a:r>
              <a:rPr lang="en-US" dirty="0" err="1"/>
              <a:t>.net</a:t>
            </a:r>
            <a:r>
              <a:rPr lang="ru-RU" dirty="0"/>
              <a:t> фреймворке, если добавить несколько методов расширения.</a:t>
            </a:r>
          </a:p>
          <a:p>
            <a:endParaRPr lang="ru-RU" dirty="0"/>
          </a:p>
          <a:p>
            <a:r>
              <a:rPr lang="ru-RU" dirty="0"/>
              <a:t>Научить сокеты и стримы писать в предоставленные им </a:t>
            </a:r>
            <a:r>
              <a:rPr lang="en-US" dirty="0"/>
              <a:t>Memory&lt;byte&gt;</a:t>
            </a:r>
            <a:r>
              <a:rPr lang="ru-RU" dirty="0"/>
              <a:t> достаточно просто:</a:t>
            </a:r>
          </a:p>
          <a:p>
            <a:r>
              <a:rPr lang="ru-RU" dirty="0"/>
              <a:t>Нужно преобразовать </a:t>
            </a:r>
            <a:r>
              <a:rPr lang="en-US" dirty="0"/>
              <a:t>Memory </a:t>
            </a:r>
            <a:r>
              <a:rPr lang="ru-RU" dirty="0"/>
              <a:t>в </a:t>
            </a:r>
            <a:r>
              <a:rPr lang="en-US" dirty="0" err="1"/>
              <a:t>ArraySegment</a:t>
            </a:r>
            <a:r>
              <a:rPr lang="en-US" dirty="0"/>
              <a:t> –</a:t>
            </a:r>
            <a:r>
              <a:rPr lang="ru-RU" dirty="0"/>
              <a:t> обертку над массивов байтов где-то в памяти – без копирования, через маршаллинг.</a:t>
            </a:r>
          </a:p>
          <a:p>
            <a:endParaRPr lang="ru-RU" dirty="0"/>
          </a:p>
          <a:p>
            <a:r>
              <a:rPr lang="ru-RU" dirty="0"/>
              <a:t>С этим массивом байт и сокеты, и стримы сумеют работать.</a:t>
            </a:r>
          </a:p>
          <a:p>
            <a:endParaRPr lang="en-US" dirty="0"/>
          </a:p>
          <a:p>
            <a:r>
              <a:rPr lang="en-US" dirty="0"/>
              <a:t>TODO: </a:t>
            </a:r>
            <a:r>
              <a:rPr lang="ru-RU" dirty="0"/>
              <a:t>видела реализации этого решения, которые обрабатывают </a:t>
            </a:r>
            <a:br>
              <a:rPr lang="ru-RU" dirty="0"/>
            </a:b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(!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MemoryMarshal.TryGetArray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(segment, out var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arraySegment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  <a:b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когда такое может случиться?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1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Мой код с </a:t>
            </a:r>
            <a:r>
              <a:rPr lang="en-US" dirty="0"/>
              <a:t>SSL </a:t>
            </a:r>
            <a:r>
              <a:rPr lang="ru-RU" dirty="0"/>
              <a:t>и </a:t>
            </a:r>
            <a:r>
              <a:rPr lang="en-US" dirty="0"/>
              <a:t>Json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13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https://github.com/AArnott/Nerdbank.Streams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41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https://github.com/atruskie/Pipelines.File.Unofficial</a:t>
            </a:r>
            <a:r>
              <a:rPr lang="en-US" sz="1200" dirty="0"/>
              <a:t>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8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60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развитие железа приостановилось, забота о производительности снова становится обязанностью каждого программиста</a:t>
            </a:r>
          </a:p>
          <a:p>
            <a:r>
              <a:rPr lang="ru-RU" dirty="0">
                <a:effectLst/>
              </a:rPr>
              <a:t>.net мир становится очень подвижным, постоянные обновления, нужно держать руку на пульсе: свежие штуки могут оказаться доступны - через пакеты, через стандарты, через копипасту </a:t>
            </a:r>
          </a:p>
          <a:p>
            <a:r>
              <a:rPr lang="en-US" dirty="0" err="1">
                <a:effectLst/>
              </a:rPr>
              <a:t>.net</a:t>
            </a:r>
            <a:r>
              <a:rPr lang="en-US" dirty="0">
                <a:effectLst/>
              </a:rPr>
              <a:t> </a:t>
            </a:r>
            <a:r>
              <a:rPr lang="ru-RU" dirty="0">
                <a:effectLst/>
              </a:rPr>
              <a:t>команда пашет, плюшки обалденные</a:t>
            </a:r>
          </a:p>
          <a:p>
            <a:r>
              <a:rPr lang="ru-RU" dirty="0">
                <a:effectLst/>
              </a:rPr>
              <a:t>чтобы их применять, нужно ввести практику подготовок саней летом - заранее подготавливать окружение (согласовывать переходы на новые фреймворки, настраивать CI/CD машины). </a:t>
            </a:r>
          </a:p>
          <a:p>
            <a:r>
              <a:rPr lang="ru-RU" dirty="0">
                <a:effectLst/>
              </a:rPr>
              <a:t>кстати, сейчас лето, а релиз коре 3.0 - во второй половине года. а его бонусы вам в деталях расписал Станислав.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82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Надеюсь, что обзор этих статей и примеров посбобствует внедрению новых фичей в продакшн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87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Ну что ж, давайте изучим свежую технологию (пайплайнам всего год): </a:t>
            </a:r>
          </a:p>
          <a:p>
            <a:r>
              <a:rPr lang="ru-RU" dirty="0">
                <a:effectLst/>
              </a:rPr>
              <a:t>посмотрим для решения каких практических задач ее можно применить.</a:t>
            </a:r>
          </a:p>
          <a:p>
            <a:r>
              <a:rPr lang="ru-RU" dirty="0"/>
              <a:t>А по ходу рассмотрения примеров также обсудим интеграцию с существующим кодом, библиотеками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56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Тем, кому идея </a:t>
            </a:r>
            <a:r>
              <a:rPr lang="en-US" dirty="0"/>
              <a:t>Pipelines </a:t>
            </a:r>
            <a:r>
              <a:rPr lang="ru-RU" dirty="0"/>
              <a:t>совершенно незнакома, предлагаю принять два утверждения о сути этой концепции</a:t>
            </a:r>
            <a:br>
              <a:rPr lang="ru-RU" dirty="0"/>
            </a:br>
            <a:r>
              <a:rPr lang="ru-RU" dirty="0"/>
              <a:t>Во-первых это и</a:t>
            </a:r>
            <a:r>
              <a:rPr lang="ru-RU" sz="1200" dirty="0"/>
              <a:t>нтерфейс для просмотра потока данных, более удобный чем </a:t>
            </a:r>
            <a:r>
              <a:rPr lang="en-US" sz="1200" dirty="0"/>
              <a:t>Stream</a:t>
            </a:r>
            <a:r>
              <a:rPr lang="ru-RU" sz="1200" dirty="0"/>
              <a:t>, когда необходимо перебирать поток некими буферами</a:t>
            </a:r>
            <a:br>
              <a:rPr lang="ru-RU" dirty="0"/>
            </a:br>
            <a:r>
              <a:rPr lang="ru-RU" dirty="0"/>
              <a:t>Во-вторых это реализация этого интерфейса фреймворком, </a:t>
            </a:r>
            <a:r>
              <a:rPr lang="ru-RU" sz="1200" dirty="0"/>
              <a:t>более бережено обращающаяся с памятью</a:t>
            </a:r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45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итак, давайте представим, как может выглядить своя реализация процессирования потока</a:t>
            </a:r>
          </a:p>
          <a:p>
            <a:endParaRPr lang="ru-RU" dirty="0"/>
          </a:p>
          <a:p>
            <a:r>
              <a:rPr lang="ru-RU" dirty="0"/>
              <a:t>мы бы читалали данные в некоторые буферы, а потом искали бы в этих кусочках свои структуры.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70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этом нам нужно учитывать ситуации, когда в блок попадают несколько объектов, когда объекты растягиваются на серию блоков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6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Стало быть, нам нужно поддерживать код, который склеивает несколько блоков для успешной десериализации целого объекта.</a:t>
            </a:r>
          </a:p>
          <a:p>
            <a:endParaRPr lang="ru-RU" dirty="0"/>
          </a:p>
          <a:p>
            <a:r>
              <a:rPr lang="ru-RU" dirty="0"/>
              <a:t>А еще неплохо бы очищать блоки, данные из которых полностью потреблены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0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Кроме того, неплохо было бы разделить логику поставки данных и их анализа, начинать анализ с первыми поступлениями данных, и не потерять на синхронизации двух потоков в драке за общую область памяти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84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общем, чтобы не промазать по памяти во время склеивания кусочков, и не грузить гц сборкой очередных освобожденных буферов (как минимум), </a:t>
            </a:r>
          </a:p>
          <a:p>
            <a:r>
              <a:rPr lang="ru-RU" dirty="0"/>
              <a:t>а в идеале и вовсе использовать одну область памяти для вытаскивания продьюсером данных из источника </a:t>
            </a:r>
            <a:r>
              <a:rPr lang="en-US" dirty="0"/>
              <a:t>(</a:t>
            </a:r>
            <a:r>
              <a:rPr lang="ru-RU" dirty="0"/>
              <a:t>например, из </a:t>
            </a:r>
            <a:r>
              <a:rPr lang="en-US" dirty="0" err="1"/>
              <a:t>NetworkStream</a:t>
            </a:r>
            <a:r>
              <a:rPr lang="ru-RU" dirty="0"/>
              <a:t> или </a:t>
            </a:r>
            <a:r>
              <a:rPr lang="en-US" dirty="0"/>
              <a:t>Socket)</a:t>
            </a:r>
            <a:r>
              <a:rPr lang="ru-RU" dirty="0"/>
              <a:t> и потребления их анализатором,</a:t>
            </a:r>
            <a:br>
              <a:rPr lang="ru-RU" dirty="0"/>
            </a:br>
            <a:r>
              <a:rPr lang="ru-RU" dirty="0"/>
              <a:t>и нужен пайплайн</a:t>
            </a:r>
          </a:p>
          <a:p>
            <a:endParaRPr lang="ru-RU" dirty="0"/>
          </a:p>
          <a:p>
            <a:r>
              <a:rPr lang="ru-RU" dirty="0"/>
              <a:t>Звучит прекрасно. Насколько просто применить это решение в существующих проектах?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09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hyperlink" Target="https://dotnetmore.ru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cvilikh" TargetMode="External"/><Relationship Id="rId3" Type="http://schemas.openxmlformats.org/officeDocument/2006/relationships/hyperlink" Target="https://devblogs.microsoft.com/dotnet/system-io-pipelines-high-performance-io-in-net/" TargetMode="External"/><Relationship Id="rId7" Type="http://schemas.openxmlformats.org/officeDocument/2006/relationships/hyperlink" Target="https://github.com/davidfowl/TcpEcho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IXg58zMsPug" TargetMode="External"/><Relationship Id="rId11" Type="http://schemas.openxmlformats.org/officeDocument/2006/relationships/hyperlink" Target="https://github.com/atruskie/Pipelines.File.Unofficial" TargetMode="External"/><Relationship Id="rId5" Type="http://schemas.openxmlformats.org/officeDocument/2006/relationships/hyperlink" Target="https://github.com/StackExchange/StackExchange.Redis" TargetMode="External"/><Relationship Id="rId10" Type="http://schemas.openxmlformats.org/officeDocument/2006/relationships/hyperlink" Target="https://github.com/AArnott/Nerdbank.Streams" TargetMode="External"/><Relationship Id="rId4" Type="http://schemas.openxmlformats.org/officeDocument/2006/relationships/hyperlink" Target="https://blog.marcgravell.com/2018/07/pipe-dreams-part-1.html" TargetMode="External"/><Relationship Id="rId9" Type="http://schemas.openxmlformats.org/officeDocument/2006/relationships/hyperlink" Target="https://github.com/tulis/system-io-pipelines-demo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3953" y="472573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Цвилих Наталия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System.IO.Pipelines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High performance IO in </a:t>
            </a:r>
            <a:r>
              <a:rPr lang="en-US" sz="2200" b="1" dirty="0" err="1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.Net</a:t>
            </a:r>
            <a:endParaRPr lang="ru-RU" sz="22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3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8762E3-6F52-4AE7-857C-A5B10F7C3288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37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8762E3-6F52-4AE7-857C-A5B10F7C3288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11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0902AE-73BC-4600-BA24-BAA419E37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266700"/>
            <a:ext cx="6979726" cy="4819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3D14C3-738B-45AF-BA37-132708E57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912" y="5138420"/>
            <a:ext cx="54387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34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8762E3-6F52-4AE7-857C-A5B10F7C3288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6D81F-39D0-476B-909B-0ADDF9CB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972" y="2470785"/>
            <a:ext cx="6886575" cy="1047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F50687-D676-4133-8697-18BD86D20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584" y="3720465"/>
            <a:ext cx="6991350" cy="1343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166217-C601-4B9B-BF12-27C51A5EC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584" y="316230"/>
            <a:ext cx="71247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83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6DB9F3-D975-4807-8EB8-BED3C25C047A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Прототип и продакшн-реди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E3BF8B-5823-4F1A-944C-8A484178A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05" y="1108710"/>
            <a:ext cx="4076700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B2909B-DEE8-4098-A561-51FA41025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477" y="777240"/>
            <a:ext cx="4200525" cy="160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354EE1-1A45-45F9-879D-E6E1EFFE2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477" y="3217545"/>
            <a:ext cx="4533900" cy="116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2CB77C-39BB-4AF4-B594-62D2FBF9C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477" y="4494847"/>
            <a:ext cx="3867150" cy="21907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8B1131-1CCD-40AA-8D7D-BE0773FCDEA4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13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C7BB0A-27EA-4841-9FC7-163C7B629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477" y="2454593"/>
            <a:ext cx="28098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93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FAD0EA-CCA1-4EC4-BA60-21F2EAB6F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" y="824389"/>
            <a:ext cx="10201275" cy="5209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4B5542-F289-4A6F-87E8-B28BA43C5643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50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6DB9F3-D975-4807-8EB8-BED3C25C047A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Стратегия: удвоение буфера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8B1131-1CCD-40AA-8D7D-BE0773FCDEA4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15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D35A62-D141-4950-A180-E92E442FD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05" y="904875"/>
            <a:ext cx="5248275" cy="3190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4745CD-A4A6-4688-B56C-FEB7EFDD6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17" y="3559056"/>
            <a:ext cx="58769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97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6DB9F3-D975-4807-8EB8-BED3C25C047A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Стратегия: список буферов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8B1131-1CCD-40AA-8D7D-BE0773FCDEA4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16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82D32B-8D3A-42C2-B284-82E343C4C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05" y="904875"/>
            <a:ext cx="5534025" cy="1609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87F709-9B21-4EC1-AD85-BEBABF763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017" y="2883693"/>
            <a:ext cx="7391400" cy="1190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F80C8-ABB5-4739-B4C4-488B4B766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005" y="4443412"/>
            <a:ext cx="460057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72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6DB9F3-D975-4807-8EB8-BED3C25C047A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Доступность новых фич </a:t>
            </a:r>
            <a:r>
              <a:rPr lang="en-US" sz="2800" b="1" dirty="0" err="1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.Net</a:t>
            </a: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мира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8B1131-1CCD-40AA-8D7D-BE0773FCDEA4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E7C95-4BD0-46D1-97EC-570AA9E76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05" y="904875"/>
            <a:ext cx="6872356" cy="18565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CEF391-1309-4E92-A872-F549FC5E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088" y="2081123"/>
            <a:ext cx="6535946" cy="40309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A74314-2083-4130-8ED7-169E78CF3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005" y="3348629"/>
            <a:ext cx="4258083" cy="208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94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6DB9F3-D975-4807-8EB8-BED3C25C047A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err="1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Pipilines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–</a:t>
            </a: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объединяя лучшее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8B1131-1CCD-40AA-8D7D-BE0773FCDEA4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C41FA-8E17-4BF1-9CE3-D2B04A906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05" y="981075"/>
            <a:ext cx="4411367" cy="272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0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6DB9F3-D975-4807-8EB8-BED3C25C047A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err="1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Pipilenes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–</a:t>
            </a: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объединяя лучшее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8B1131-1CCD-40AA-8D7D-BE0773FCDEA4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B0A91-6146-4DC3-958D-16734B37F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937" y="3705225"/>
            <a:ext cx="7086600" cy="1819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C11966-9776-4783-BC90-96C290BFC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937" y="1181100"/>
            <a:ext cx="70961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1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F86FBF7-C132-458C-9458-F6D37256E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" b="500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EC4DEB1-4CE0-4242-B793-A44AAE02186D}"/>
              </a:ext>
            </a:extLst>
          </p:cNvPr>
          <p:cNvSpPr txBox="1">
            <a:spLocks/>
          </p:cNvSpPr>
          <p:nvPr/>
        </p:nvSpPr>
        <p:spPr>
          <a:xfrm>
            <a:off x="6522943" y="1633254"/>
            <a:ext cx="5324476" cy="36499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94" indent="-228594" algn="l" defTabSz="1219170" rtl="0" eaLnBrk="1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38179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7764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9745" indent="-38099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Стеки: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BE/WCF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C/C++, C++/CLI 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когда </a:t>
            </a:r>
            <a:r>
              <a:rPr lang="ru-RU" sz="1800" dirty="0">
                <a:solidFill>
                  <a:srgbClr val="222222"/>
                </a:solidFill>
                <a:latin typeface="Calibri Light"/>
              </a:rPr>
              <a:t>было</a:t>
            </a:r>
            <a:r>
              <a:rPr lang="en-US" sz="1800" dirty="0">
                <a:solidFill>
                  <a:srgbClr val="222222"/>
                </a:solidFill>
                <a:latin typeface="Calibri Light"/>
              </a:rPr>
              <a:t> 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необходимо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lvl="0">
              <a:defRPr/>
            </a:pPr>
            <a:r>
              <a:rPr lang="ru-RU" sz="1800" dirty="0">
                <a:solidFill>
                  <a:srgbClr val="222222"/>
                </a:solidFill>
                <a:latin typeface="Calibri Light"/>
              </a:rPr>
              <a:t>Подкаст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: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008ACF">
                    <a:lumMod val="50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800" dirty="0">
                <a:hlinkClick r:id="rId4"/>
              </a:rPr>
              <a:t>https://dotnetmore.ru/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</a:p>
          <a:p>
            <a:pPr marL="0" marR="0" lvl="0" indent="0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None/>
              <a:tabLst/>
              <a:defRPr/>
            </a:pPr>
            <a:endParaRPr lang="ru-RU" sz="1800" dirty="0">
              <a:latin typeface="Calibri Light"/>
            </a:endParaRPr>
          </a:p>
          <a:p>
            <a:pPr marL="0" marR="0" lvl="0" indent="0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None/>
              <a:tabLst/>
              <a:defRPr/>
            </a:pPr>
            <a:r>
              <a:rPr lang="ru-RU" sz="1800" b="1" dirty="0">
                <a:latin typeface="Calibri Light"/>
              </a:rPr>
              <a:t>Связь:</a:t>
            </a:r>
            <a:endParaRPr lang="en-US" sz="1800" b="1" dirty="0">
              <a:latin typeface="Calibri Light"/>
            </a:endParaRP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latin typeface="Calibri Light"/>
              </a:rPr>
              <a:t>n.tcvilikh@gmail.com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</a:endParaRPr>
          </a:p>
        </p:txBody>
      </p:sp>
      <p:pic>
        <p:nvPicPr>
          <p:cNvPr id="5" name="Picture Placeholder 2" descr="A person sitting at a table&#10;&#10;Description generated with very high confidence">
            <a:extLst>
              <a:ext uri="{FF2B5EF4-FFF2-40B4-BE49-F238E27FC236}">
                <a16:creationId xmlns:a16="http://schemas.microsoft.com/office/drawing/2014/main" id="{FE1311FC-69D3-4E98-8142-EB3E926083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0" r="16660"/>
          <a:stretch>
            <a:fillRect/>
          </a:stretch>
        </p:blipFill>
        <p:spPr>
          <a:xfrm>
            <a:off x="1228236" y="2252024"/>
            <a:ext cx="2218944" cy="2218944"/>
          </a:xfrm>
          <a:prstGeom prst="ellipse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AC6113-5039-450A-B9A5-7B021924E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236" y="2252024"/>
            <a:ext cx="2218944" cy="22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82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CF06C-AA15-4FBB-AAF8-2BF2DDDC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05" y="917574"/>
            <a:ext cx="3133725" cy="9239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52940C9-BE16-4BE6-9F9B-DFA916EF53AC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err="1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Pipilines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–</a:t>
            </a: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объединяя лучшее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42AB4-F901-4BFA-9D36-152DD1B04311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70E29-EADF-427C-AC2C-E48097E5E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005" y="2235199"/>
            <a:ext cx="5191125" cy="2124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10701-06CD-45C7-A498-886201813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792" y="4359274"/>
            <a:ext cx="2876550" cy="466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23DCE8-4D86-4FFE-AD0B-0950C4F5C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983" y="904875"/>
            <a:ext cx="40862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3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2940C9-BE16-4BE6-9F9B-DFA916EF53AC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err="1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Pipilines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–</a:t>
            </a: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работаем в </a:t>
            </a:r>
            <a:r>
              <a:rPr lang="en-US" sz="2800" b="1" dirty="0" err="1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.Net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Framework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42AB4-F901-4BFA-9D36-152DD1B04311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CA657-5D07-43B7-85DA-07890849C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05" y="1190625"/>
            <a:ext cx="61531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61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2940C9-BE16-4BE6-9F9B-DFA916EF53AC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Мои любимые стримы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42AB4-F901-4BFA-9D36-152DD1B04311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354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2940C9-BE16-4BE6-9F9B-DFA916EF53AC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Nerd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42AB4-F901-4BFA-9D36-152DD1B04311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63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BB570F1-A3FE-491B-B9A4-E57762FE75A1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Trying files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151D7-5EDD-476B-BDC4-3B6057FA692D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799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BB570F1-A3FE-491B-B9A4-E57762FE75A1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err="1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.Net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Core 3.0 is coming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151D7-5EDD-476B-BDC4-3B6057FA692D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81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E8D57A-670E-4C75-8DD6-D634D7A69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8707"/>
            <a:ext cx="10515600" cy="2140585"/>
          </a:xfrm>
        </p:spPr>
        <p:txBody>
          <a:bodyPr/>
          <a:lstStyle/>
          <a:p>
            <a:r>
              <a:rPr lang="en-US" dirty="0"/>
              <a:t>performance is everyone's job</a:t>
            </a:r>
          </a:p>
          <a:p>
            <a:r>
              <a:rPr lang="en-US" dirty="0"/>
              <a:t>follow news (frameworks &amp; </a:t>
            </a:r>
            <a:r>
              <a:rPr lang="en-US" dirty="0" err="1"/>
              <a:t>nugets</a:t>
            </a:r>
            <a:r>
              <a:rPr lang="en-US" dirty="0"/>
              <a:t>)</a:t>
            </a:r>
          </a:p>
          <a:p>
            <a:r>
              <a:rPr lang="en-US" dirty="0"/>
              <a:t>OOB solutions are really impressive</a:t>
            </a:r>
          </a:p>
          <a:p>
            <a:r>
              <a:rPr lang="en-US" dirty="0"/>
              <a:t>prepare sleigh in summer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27B70-EC29-4493-BAC3-8229A91F4816}"/>
              </a:ext>
            </a:extLst>
          </p:cNvPr>
          <p:cNvSpPr txBox="1">
            <a:spLocks/>
          </p:cNvSpPr>
          <p:nvPr/>
        </p:nvSpPr>
        <p:spPr>
          <a:xfrm>
            <a:off x="838200" y="387416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Выводы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8B3DF-D0DF-4D75-B052-6A29CC9F695D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606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E8D57A-670E-4C75-8DD6-D634D7A69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00128"/>
            <a:ext cx="10515601" cy="4257743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 err="1">
                <a:hlinkClick r:id="rId3"/>
              </a:rPr>
              <a:t>System.Io.Pipelines</a:t>
            </a:r>
            <a:r>
              <a:rPr lang="en-US" sz="1800" dirty="0">
                <a:hlinkClick r:id="rId3"/>
              </a:rPr>
              <a:t> - high performance IO</a:t>
            </a:r>
            <a:r>
              <a:rPr lang="en-US" sz="1800" dirty="0"/>
              <a:t> - by David Fowler - Pipelines lib author</a:t>
            </a:r>
            <a:br>
              <a:rPr lang="en-US" sz="1800" dirty="0"/>
            </a:br>
            <a:r>
              <a:rPr lang="en-US" sz="1800" dirty="0"/>
              <a:t>	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Basics</a:t>
            </a:r>
            <a:endParaRPr lang="ru-RU" sz="1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800" dirty="0">
                <a:hlinkClick r:id="rId4"/>
              </a:rPr>
              <a:t>Pipe dreams articles</a:t>
            </a:r>
            <a:r>
              <a:rPr lang="en-US" sz="1800" dirty="0"/>
              <a:t> – by Marc </a:t>
            </a:r>
            <a:r>
              <a:rPr lang="en-US" sz="1800" dirty="0" err="1"/>
              <a:t>Gravell</a:t>
            </a:r>
            <a:r>
              <a:rPr lang="en-US" sz="1800" dirty="0"/>
              <a:t> - </a:t>
            </a:r>
            <a:r>
              <a:rPr lang="en-US" sz="1800" dirty="0" err="1">
                <a:hlinkClick r:id="rId5"/>
              </a:rPr>
              <a:t>StackExchange.Redis</a:t>
            </a:r>
            <a:r>
              <a:rPr lang="en-US" sz="1800" dirty="0"/>
              <a:t> owner</a:t>
            </a:r>
            <a:br>
              <a:rPr lang="en-US" sz="1800" dirty="0"/>
            </a:br>
            <a:r>
              <a:rPr lang="en-US" sz="1800" dirty="0"/>
              <a:t>	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Pipelines interface vs Stream interface; wrapping Streams in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StreamDuplexPipe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IDuplexPipe</a:t>
            </a:r>
            <a:endParaRPr lang="ru-RU" sz="1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800" dirty="0">
                <a:hlinkClick r:id="rId6"/>
              </a:rPr>
              <a:t>MS group arch meeting: design review</a:t>
            </a:r>
            <a:br>
              <a:rPr lang="en-US" sz="1800" dirty="0"/>
            </a:br>
            <a:br>
              <a:rPr lang="en-US" sz="1800" dirty="0"/>
            </a:br>
            <a:endParaRPr lang="ru-RU" sz="1800" dirty="0"/>
          </a:p>
          <a:p>
            <a:r>
              <a:rPr lang="en-US" sz="1800" dirty="0">
                <a:hlinkClick r:id="rId7"/>
              </a:rPr>
              <a:t>https://github.com/davidfowl/TcpEcho</a:t>
            </a:r>
            <a:br>
              <a:rPr lang="en-US" sz="1800" dirty="0"/>
            </a:br>
            <a:r>
              <a:rPr lang="en-US" sz="1800" dirty="0"/>
              <a:t>	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clientSocket.SendAsync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(new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ArraySegment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&lt;byte&gt; …), #if NET461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SocketExtensions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…</a:t>
            </a:r>
            <a:endParaRPr lang="ru-RU" sz="1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800" dirty="0">
                <a:hlinkClick r:id="rId8"/>
              </a:rPr>
              <a:t>https://github.com/tcvilikh</a:t>
            </a:r>
            <a:br>
              <a:rPr lang="en-US" sz="1800" dirty="0"/>
            </a:br>
            <a:r>
              <a:rPr lang="en-US" sz="1800" dirty="0"/>
              <a:t>	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runnable and benchmarked samples</a:t>
            </a:r>
          </a:p>
          <a:p>
            <a:r>
              <a:rPr lang="en-US" sz="1800" dirty="0">
                <a:hlinkClick r:id="rId9"/>
              </a:rPr>
              <a:t>https://github.com/tulis/system-io-pipelines-demo </a:t>
            </a:r>
            <a:br>
              <a:rPr lang="en-US" sz="1800" dirty="0"/>
            </a:br>
            <a:r>
              <a:rPr lang="en-US" sz="1800" dirty="0"/>
              <a:t>	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Reads from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fileStream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HttpClient.Stream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ResponseStream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br>
              <a:rPr lang="en-US" sz="1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	Writes foreach (var segment in buffer) … Marshal …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file.WriteAsync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arraySegment.Array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ru-RU" sz="1800" dirty="0"/>
          </a:p>
          <a:p>
            <a:r>
              <a:rPr lang="en-US" sz="1800" dirty="0">
                <a:hlinkClick r:id="rId10"/>
              </a:rPr>
              <a:t>https://github.com/AArnott/Nerdbank.Streams</a:t>
            </a:r>
            <a:br>
              <a:rPr lang="en-US" sz="1800" dirty="0"/>
            </a:br>
            <a:r>
              <a:rPr lang="en-US" sz="1800" dirty="0"/>
              <a:t>	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Various wrappers of Streams to Pipelines and vice versa</a:t>
            </a:r>
            <a:endParaRPr lang="ru-RU" sz="1800" dirty="0"/>
          </a:p>
          <a:p>
            <a:r>
              <a:rPr lang="en-US" sz="1800" dirty="0">
                <a:hlinkClick r:id="rId11"/>
              </a:rPr>
              <a:t>https://github.com/atruskie/Pipelines.File.Unofficial</a:t>
            </a:r>
            <a:r>
              <a:rPr lang="en-US" sz="1800" dirty="0"/>
              <a:t> (core 3.0, not for MS VS 2017)</a:t>
            </a:r>
            <a:br>
              <a:rPr lang="en-US" sz="1800" dirty="0"/>
            </a:br>
            <a:r>
              <a:rPr lang="en-US" sz="1800" dirty="0"/>
              <a:t>	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Investigation with benchmarks why official framework declined to ship ‘File Pipelines’</a:t>
            </a:r>
            <a:endParaRPr lang="ru-RU"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27B70-EC29-4493-BAC3-8229A91F4816}"/>
              </a:ext>
            </a:extLst>
          </p:cNvPr>
          <p:cNvSpPr txBox="1">
            <a:spLocks/>
          </p:cNvSpPr>
          <p:nvPr/>
        </p:nvSpPr>
        <p:spPr>
          <a:xfrm>
            <a:off x="838200" y="387416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Материалы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A3EFD-6329-49F4-ABFB-54EA6BCE2023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08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895CE8-970F-4B93-852A-9AC609564536}"/>
              </a:ext>
            </a:extLst>
          </p:cNvPr>
          <p:cNvSpPr txBox="1"/>
          <p:nvPr/>
        </p:nvSpPr>
        <p:spPr>
          <a:xfrm>
            <a:off x="1114302" y="3013501"/>
            <a:ext cx="9963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Q/A</a:t>
            </a:r>
            <a:endParaRPr lang="ru-RU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95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D61E078-14E7-49FF-BA1D-E13883F12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618" y="1137443"/>
            <a:ext cx="10515600" cy="1500188"/>
          </a:xfrm>
        </p:spPr>
        <p:txBody>
          <a:bodyPr>
            <a:normAutofit fontScale="90000"/>
          </a:bodyPr>
          <a:lstStyle/>
          <a:p>
            <a:r>
              <a:rPr lang="ru-RU" dirty="0"/>
              <a:t>Вкусное из </a:t>
            </a:r>
            <a:r>
              <a:rPr lang="en-US" dirty="0" err="1"/>
              <a:t>.net</a:t>
            </a:r>
            <a:r>
              <a:rPr lang="en-US" dirty="0"/>
              <a:t> core</a:t>
            </a:r>
            <a:br>
              <a:rPr lang="en-US" dirty="0"/>
            </a:br>
            <a:r>
              <a:rPr lang="ru-RU" dirty="0"/>
              <a:t>и проекты на </a:t>
            </a:r>
            <a:r>
              <a:rPr lang="en-US" dirty="0" err="1"/>
              <a:t>.net</a:t>
            </a:r>
            <a:r>
              <a:rPr lang="en-US" dirty="0"/>
              <a:t> framework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58600E-6F88-4AA3-8824-C19EF20044EF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09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6EBBB2A-5622-4204-AC70-7EF71464A2EE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Концепция </a:t>
            </a:r>
            <a:r>
              <a:rPr lang="en-US" sz="2800" b="1" dirty="0" err="1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System.IO.Pipelines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EF37A3-C628-4270-B8D2-CE782E43DF32}"/>
              </a:ext>
            </a:extLst>
          </p:cNvPr>
          <p:cNvSpPr txBox="1"/>
          <p:nvPr/>
        </p:nvSpPr>
        <p:spPr>
          <a:xfrm>
            <a:off x="1238005" y="2546985"/>
            <a:ext cx="99633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Интерфейс для просмотра потока данных, более удобный чем </a:t>
            </a:r>
            <a:r>
              <a:rPr lang="en-US" sz="2400" dirty="0"/>
              <a:t>Stream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Реализация, более бережено обращающаяся с памятью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1CD0FD-15DC-4518-A4FD-2128AFB7DC22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37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998F66-FC7C-4C24-8D73-E33DF5FD2AEC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Задача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6FD4304-6B9D-4D41-9D60-6BD4A6D7A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551109"/>
              </p:ext>
            </p:extLst>
          </p:nvPr>
        </p:nvGraphicFramePr>
        <p:xfrm>
          <a:off x="838200" y="2674743"/>
          <a:ext cx="10515600" cy="229941"/>
        </p:xfrm>
        <a:graphic>
          <a:graphicData uri="http://schemas.openxmlformats.org/drawingml/2006/table">
            <a:tbl>
              <a:tblPr/>
              <a:tblGrid>
                <a:gridCol w="701040">
                  <a:extLst>
                    <a:ext uri="{9D8B030D-6E8A-4147-A177-3AD203B41FA5}">
                      <a16:colId xmlns:a16="http://schemas.microsoft.com/office/drawing/2014/main" val="413108738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6322779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90804975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04644839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47218828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8022619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7947766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42110388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02195663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97899797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761297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13816645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89737197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7906907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53194423"/>
                    </a:ext>
                  </a:extLst>
                </a:gridCol>
              </a:tblGrid>
              <a:tr h="229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H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O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\n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H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O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W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R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74338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AE130F4-2D21-43D8-B882-265B60011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780737"/>
              </p:ext>
            </p:extLst>
          </p:nvPr>
        </p:nvGraphicFramePr>
        <p:xfrm>
          <a:off x="838200" y="3154803"/>
          <a:ext cx="10515600" cy="229941"/>
        </p:xfrm>
        <a:graphic>
          <a:graphicData uri="http://schemas.openxmlformats.org/drawingml/2006/table">
            <a:tbl>
              <a:tblPr/>
              <a:tblGrid>
                <a:gridCol w="701040">
                  <a:extLst>
                    <a:ext uri="{9D8B030D-6E8A-4147-A177-3AD203B41FA5}">
                      <a16:colId xmlns:a16="http://schemas.microsoft.com/office/drawing/2014/main" val="46013724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36961988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27651289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30761326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26097526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99638077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53218500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17919197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8577431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060089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28212923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78944049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33888630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89772699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864687615"/>
                    </a:ext>
                  </a:extLst>
                </a:gridCol>
              </a:tblGrid>
              <a:tr h="229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Y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O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U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?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\n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P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P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R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67778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C41AAD7-462E-488A-AACF-DFB332E15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811043"/>
              </p:ext>
            </p:extLst>
          </p:nvPr>
        </p:nvGraphicFramePr>
        <p:xfrm>
          <a:off x="838200" y="3634863"/>
          <a:ext cx="10515600" cy="229941"/>
        </p:xfrm>
        <a:graphic>
          <a:graphicData uri="http://schemas.openxmlformats.org/drawingml/2006/table">
            <a:tbl>
              <a:tblPr/>
              <a:tblGrid>
                <a:gridCol w="701040">
                  <a:extLst>
                    <a:ext uri="{9D8B030D-6E8A-4147-A177-3AD203B41FA5}">
                      <a16:colId xmlns:a16="http://schemas.microsoft.com/office/drawing/2014/main" val="371734463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4945958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94313349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9884372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23840660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60148718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9477053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3436597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52765560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62668873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18214260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0991249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8676046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96133379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682909206"/>
                    </a:ext>
                  </a:extLst>
                </a:gridCol>
              </a:tblGrid>
              <a:tr h="229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M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93900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7C52148-B85B-491F-B1C3-712BFF274600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7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998F66-FC7C-4C24-8D73-E33DF5FD2AEC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Задача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6FD4304-6B9D-4D41-9D60-6BD4A6D7A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022688"/>
              </p:ext>
            </p:extLst>
          </p:nvPr>
        </p:nvGraphicFramePr>
        <p:xfrm>
          <a:off x="838200" y="2674743"/>
          <a:ext cx="10515600" cy="229941"/>
        </p:xfrm>
        <a:graphic>
          <a:graphicData uri="http://schemas.openxmlformats.org/drawingml/2006/table">
            <a:tbl>
              <a:tblPr/>
              <a:tblGrid>
                <a:gridCol w="701040">
                  <a:extLst>
                    <a:ext uri="{9D8B030D-6E8A-4147-A177-3AD203B41FA5}">
                      <a16:colId xmlns:a16="http://schemas.microsoft.com/office/drawing/2014/main" val="413108738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6322779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90804975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04644839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47218828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8022619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7947766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42110388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02195663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97899797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761297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13816645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89737197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7906907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53194423"/>
                    </a:ext>
                  </a:extLst>
                </a:gridCol>
              </a:tblGrid>
              <a:tr h="229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H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O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 dirty="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\n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H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O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W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R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74338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AE130F4-2D21-43D8-B882-265B60011D6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54803"/>
          <a:ext cx="10515600" cy="229941"/>
        </p:xfrm>
        <a:graphic>
          <a:graphicData uri="http://schemas.openxmlformats.org/drawingml/2006/table">
            <a:tbl>
              <a:tblPr/>
              <a:tblGrid>
                <a:gridCol w="701040">
                  <a:extLst>
                    <a:ext uri="{9D8B030D-6E8A-4147-A177-3AD203B41FA5}">
                      <a16:colId xmlns:a16="http://schemas.microsoft.com/office/drawing/2014/main" val="46013724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36961988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27651289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30761326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26097526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99638077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53218500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17919197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8577431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060089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28212923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78944049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33888630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89772699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864687615"/>
                    </a:ext>
                  </a:extLst>
                </a:gridCol>
              </a:tblGrid>
              <a:tr h="229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Y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O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U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?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\n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P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P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R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67778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C41AAD7-462E-488A-AACF-DFB332E15C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634863"/>
          <a:ext cx="10515600" cy="229941"/>
        </p:xfrm>
        <a:graphic>
          <a:graphicData uri="http://schemas.openxmlformats.org/drawingml/2006/table">
            <a:tbl>
              <a:tblPr/>
              <a:tblGrid>
                <a:gridCol w="701040">
                  <a:extLst>
                    <a:ext uri="{9D8B030D-6E8A-4147-A177-3AD203B41FA5}">
                      <a16:colId xmlns:a16="http://schemas.microsoft.com/office/drawing/2014/main" val="371734463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4945958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94313349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9884372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23840660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60148718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9477053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3436597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52765560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62668873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18214260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0991249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8676046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96133379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682909206"/>
                    </a:ext>
                  </a:extLst>
                </a:gridCol>
              </a:tblGrid>
              <a:tr h="229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M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939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2537B4E-6501-43CC-8BB3-3597D7B8C35F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160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998F66-FC7C-4C24-8D73-E33DF5FD2AEC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Задача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6FD4304-6B9D-4D41-9D60-6BD4A6D7A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70141"/>
              </p:ext>
            </p:extLst>
          </p:nvPr>
        </p:nvGraphicFramePr>
        <p:xfrm>
          <a:off x="838200" y="2674743"/>
          <a:ext cx="10515600" cy="229941"/>
        </p:xfrm>
        <a:graphic>
          <a:graphicData uri="http://schemas.openxmlformats.org/drawingml/2006/table">
            <a:tbl>
              <a:tblPr/>
              <a:tblGrid>
                <a:gridCol w="701040">
                  <a:extLst>
                    <a:ext uri="{9D8B030D-6E8A-4147-A177-3AD203B41FA5}">
                      <a16:colId xmlns:a16="http://schemas.microsoft.com/office/drawing/2014/main" val="413108738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6322779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90804975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04644839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47218828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8022619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7947766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42110388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02195663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97899797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761297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13816645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89737197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7906907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53194423"/>
                    </a:ext>
                  </a:extLst>
                </a:gridCol>
              </a:tblGrid>
              <a:tr h="229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H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O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\n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H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O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W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R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74338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AE130F4-2D21-43D8-B882-265B60011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14822"/>
              </p:ext>
            </p:extLst>
          </p:nvPr>
        </p:nvGraphicFramePr>
        <p:xfrm>
          <a:off x="838200" y="3154803"/>
          <a:ext cx="10515600" cy="229941"/>
        </p:xfrm>
        <a:graphic>
          <a:graphicData uri="http://schemas.openxmlformats.org/drawingml/2006/table">
            <a:tbl>
              <a:tblPr/>
              <a:tblGrid>
                <a:gridCol w="701040">
                  <a:extLst>
                    <a:ext uri="{9D8B030D-6E8A-4147-A177-3AD203B41FA5}">
                      <a16:colId xmlns:a16="http://schemas.microsoft.com/office/drawing/2014/main" val="46013724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36961988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27651289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30761326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26097526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99638077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53218500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17919197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8577431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060089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28212923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78944049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33888630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89772699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864687615"/>
                    </a:ext>
                  </a:extLst>
                </a:gridCol>
              </a:tblGrid>
              <a:tr h="229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Y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O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U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 dirty="0">
                          <a:effectLst/>
                        </a:rPr>
                        <a:t>?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\n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P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P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R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67778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C41AAD7-462E-488A-AACF-DFB332E15C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634863"/>
          <a:ext cx="10515600" cy="229941"/>
        </p:xfrm>
        <a:graphic>
          <a:graphicData uri="http://schemas.openxmlformats.org/drawingml/2006/table">
            <a:tbl>
              <a:tblPr/>
              <a:tblGrid>
                <a:gridCol w="701040">
                  <a:extLst>
                    <a:ext uri="{9D8B030D-6E8A-4147-A177-3AD203B41FA5}">
                      <a16:colId xmlns:a16="http://schemas.microsoft.com/office/drawing/2014/main" val="371734463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4945958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94313349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9884372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23840660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60148718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9477053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3436597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52765560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62668873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18214260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0991249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8676046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96133379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682909206"/>
                    </a:ext>
                  </a:extLst>
                </a:gridCol>
              </a:tblGrid>
              <a:tr h="229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M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939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DFCDB17-CF4C-4003-9D79-3B64AA67CEF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773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998F66-FC7C-4C24-8D73-E33DF5FD2AEC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Задача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AE130F4-2D21-43D8-B882-265B60011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603305"/>
              </p:ext>
            </p:extLst>
          </p:nvPr>
        </p:nvGraphicFramePr>
        <p:xfrm>
          <a:off x="838200" y="3154803"/>
          <a:ext cx="10515600" cy="229941"/>
        </p:xfrm>
        <a:graphic>
          <a:graphicData uri="http://schemas.openxmlformats.org/drawingml/2006/table">
            <a:tbl>
              <a:tblPr/>
              <a:tblGrid>
                <a:gridCol w="701040">
                  <a:extLst>
                    <a:ext uri="{9D8B030D-6E8A-4147-A177-3AD203B41FA5}">
                      <a16:colId xmlns:a16="http://schemas.microsoft.com/office/drawing/2014/main" val="46013724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36961988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27651289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30761326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26097526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99638077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53218500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17919197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8577431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060089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28212923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78944049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33888630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89772699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864687615"/>
                    </a:ext>
                  </a:extLst>
                </a:gridCol>
              </a:tblGrid>
              <a:tr h="229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Y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O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U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 dirty="0">
                          <a:effectLst/>
                        </a:rPr>
                        <a:t>?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\n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P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P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R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67778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C41AAD7-462E-488A-AACF-DFB332E15C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634863"/>
          <a:ext cx="10515600" cy="229941"/>
        </p:xfrm>
        <a:graphic>
          <a:graphicData uri="http://schemas.openxmlformats.org/drawingml/2006/table">
            <a:tbl>
              <a:tblPr/>
              <a:tblGrid>
                <a:gridCol w="701040">
                  <a:extLst>
                    <a:ext uri="{9D8B030D-6E8A-4147-A177-3AD203B41FA5}">
                      <a16:colId xmlns:a16="http://schemas.microsoft.com/office/drawing/2014/main" val="371734463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4945958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94313349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9884372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23840660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60148718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9477053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3436597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52765560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62668873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18214260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0991249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8676046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96133379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682909206"/>
                    </a:ext>
                  </a:extLst>
                </a:gridCol>
              </a:tblGrid>
              <a:tr h="229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M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939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C4DC2D2-641C-4CF7-87D6-C644B7D128BD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37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998F66-FC7C-4C24-8D73-E33DF5FD2AEC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Задача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6FD4304-6B9D-4D41-9D60-6BD4A6D7AEF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74743"/>
          <a:ext cx="10515600" cy="229941"/>
        </p:xfrm>
        <a:graphic>
          <a:graphicData uri="http://schemas.openxmlformats.org/drawingml/2006/table">
            <a:tbl>
              <a:tblPr/>
              <a:tblGrid>
                <a:gridCol w="701040">
                  <a:extLst>
                    <a:ext uri="{9D8B030D-6E8A-4147-A177-3AD203B41FA5}">
                      <a16:colId xmlns:a16="http://schemas.microsoft.com/office/drawing/2014/main" val="413108738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6322779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90804975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04644839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47218828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8022619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7947766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42110388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02195663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97899797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761297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13816645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89737197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7906907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53194423"/>
                    </a:ext>
                  </a:extLst>
                </a:gridCol>
              </a:tblGrid>
              <a:tr h="229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H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O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\n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H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O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W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R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74338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AE130F4-2D21-43D8-B882-265B60011D6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54803"/>
          <a:ext cx="10515600" cy="229941"/>
        </p:xfrm>
        <a:graphic>
          <a:graphicData uri="http://schemas.openxmlformats.org/drawingml/2006/table">
            <a:tbl>
              <a:tblPr/>
              <a:tblGrid>
                <a:gridCol w="701040">
                  <a:extLst>
                    <a:ext uri="{9D8B030D-6E8A-4147-A177-3AD203B41FA5}">
                      <a16:colId xmlns:a16="http://schemas.microsoft.com/office/drawing/2014/main" val="46013724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36961988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27651289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30761326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26097526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99638077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53218500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17919197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8577431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060089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28212923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78944049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33888630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89772699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864687615"/>
                    </a:ext>
                  </a:extLst>
                </a:gridCol>
              </a:tblGrid>
              <a:tr h="229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Y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O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U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 dirty="0">
                          <a:effectLst/>
                        </a:rPr>
                        <a:t>?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\n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P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P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R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67778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C41AAD7-462E-488A-AACF-DFB332E15C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634863"/>
          <a:ext cx="10515600" cy="229941"/>
        </p:xfrm>
        <a:graphic>
          <a:graphicData uri="http://schemas.openxmlformats.org/drawingml/2006/table">
            <a:tbl>
              <a:tblPr/>
              <a:tblGrid>
                <a:gridCol w="701040">
                  <a:extLst>
                    <a:ext uri="{9D8B030D-6E8A-4147-A177-3AD203B41FA5}">
                      <a16:colId xmlns:a16="http://schemas.microsoft.com/office/drawing/2014/main" val="371734463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4945958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94313349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9884372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23840660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60148718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9477053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3436597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52765560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62668873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18214260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0991249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8676046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96133379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682909206"/>
                    </a:ext>
                  </a:extLst>
                </a:gridCol>
              </a:tblGrid>
              <a:tr h="229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M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939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8762E3-6F52-4AE7-857C-A5B10F7C3288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88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1253</Words>
  <Application>Microsoft Office PowerPoint</Application>
  <PresentationFormat>Widescreen</PresentationFormat>
  <Paragraphs>361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Segoe UI Semibold</vt:lpstr>
      <vt:lpstr>Source Sans Pro</vt:lpstr>
      <vt:lpstr>Office Theme</vt:lpstr>
      <vt:lpstr>PowerPoint Presentation</vt:lpstr>
      <vt:lpstr>PowerPoint Presentation</vt:lpstr>
      <vt:lpstr>Вкусное из .net core и проекты на .net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Natalia Tcvilikh</cp:lastModifiedBy>
  <cp:revision>88</cp:revision>
  <dcterms:created xsi:type="dcterms:W3CDTF">2018-09-29T08:14:48Z</dcterms:created>
  <dcterms:modified xsi:type="dcterms:W3CDTF">2019-04-10T07:18:41Z</dcterms:modified>
</cp:coreProperties>
</file>